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74" r:id="rId9"/>
    <p:sldId id="275" r:id="rId10"/>
    <p:sldId id="276" r:id="rId11"/>
    <p:sldId id="277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80" r:id="rId23"/>
    <p:sldId id="279" r:id="rId24"/>
  </p:sldIdLst>
  <p:sldSz cx="9144000" cy="5143500" type="screen16x9"/>
  <p:notesSz cx="6858000" cy="9144000"/>
  <p:embeddedFontLst>
    <p:embeddedFont>
      <p:font typeface="Average" panose="020B0604020202020204" charset="0"/>
      <p:regular r:id="rId26"/>
    </p:embeddedFont>
    <p:embeddedFont>
      <p:font typeface="Oswald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958444-8760-444C-8B6B-233B8C9F79EC}">
  <a:tblStyle styleId="{38958444-8760-444C-8B6B-233B8C9F79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12" y="7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Presentation:</a:t>
            </a:r>
            <a:br>
              <a:rPr lang="en"/>
            </a:br>
            <a:r>
              <a:rPr lang="en"/>
              <a:t>1. Some form of buildup to the 4 questions asked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Question -&gt; Process &gt; Result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Conclusion -&gt; Q/A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9b0f6e218_1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9b0f6e218_1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b0f6e218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b0f6e218_15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9b0f6e218_9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9b0f6e218_9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987accda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987accda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Comparison of NA and SA ranked/unranked matches in terms of duration.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Which culture is more willing to let a match go on before surrender/defeat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long do games typically last before a conclusion is made within a ranked/unranked match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9b0f6e218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9b0f6e218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987accda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987accda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9b0f6e218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9b0f6e218_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987accda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987accda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987accda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987accda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Examination of cultural differences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Difference in working hours(?)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much time does a richer culture (NA) compared to a poor culture (SA)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987accda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987accda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9b0f6e218_9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9b0f6e218_9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9b0f6e218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9b0f6e218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987accda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987accda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do players in rank/unranked matches tend to place their wards during game, and when?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 rank players tend to place their wards in similar areas of the map? Similar times?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987accda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987accda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do players in rank/unranked matches tend to place their wards during game, and when?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 rank players tend to place their wards in similar areas of the map? Similar times?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198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987accda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987accda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do players in rank/unranked matches tend to place their wards during game, and when?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 rank players tend to place their wards in similar areas of the map? Similar times?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528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9b0f6e218_9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9b0f6e218_9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Which champions are mostly chosen across all games?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Does the champions usage seem to match up with some tier list of the time?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Are certain champions banned as a result?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9b0f6e218_9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9b0f6e218_9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9b0f6e218_9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9b0f6e218_9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9b0f6e218_9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9b0f6e218_9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9b0f6e218_9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9b0f6e218_9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342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9b0f6e218_1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9b0f6e218_1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9b0f6e218_1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9b0f6e218_1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LoL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by: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Daniel Taylor | Johnny Hinton | Ramiz Midani | Wei Chi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11857A1-8A6A-42BD-9C9C-7578319A3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6932" y="307975"/>
            <a:ext cx="4123944" cy="28274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0DAA3F-590E-470E-986F-E94B0AC2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9403" y="2533650"/>
            <a:ext cx="4014597" cy="28274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225D2A-87EB-442F-8065-24A6D09A9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295276"/>
            <a:ext cx="4053649" cy="28274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CFFCF36-FEBF-4EE3-B847-DF4F83063D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2533649"/>
            <a:ext cx="4053649" cy="2827401"/>
          </a:xfrm>
          <a:prstGeom prst="rect">
            <a:avLst/>
          </a:prstGeom>
        </p:spPr>
      </p:pic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-1283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Unranked x Rich/English</a:t>
            </a:r>
            <a:endParaRPr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512034F-AE56-4298-91B5-7E7E0D310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0351" y="320704"/>
            <a:ext cx="4053649" cy="28274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33A9892-6B06-441B-9AE8-8ED9518AC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1887" y="2546349"/>
            <a:ext cx="3952113" cy="28274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8ADD35C-5E00-4F8E-BCA5-73A78D366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320703"/>
            <a:ext cx="4053649" cy="28274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059F40-5AE6-4DE8-9EEF-5FBCFD2A3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2546350"/>
            <a:ext cx="4053649" cy="2827401"/>
          </a:xfrm>
          <a:prstGeom prst="rect">
            <a:avLst/>
          </a:prstGeom>
        </p:spPr>
      </p:pic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-1122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Unranked x Poor/</a:t>
            </a:r>
            <a:r>
              <a:rPr lang="en-AU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on-English</a:t>
            </a:r>
            <a:endParaRPr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Durations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How is game duration affected by: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Game type (ranked vs unranked); and 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Region (rich/English-speaking vs poor/non-English speaking)? 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Durations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9619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Two factors</a:t>
            </a:r>
            <a:endParaRPr b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Game type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Ranked 5v5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Unranked 5v5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4572000" y="9619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 sz="18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 sz="18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Rich/English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EU Northeast</a:t>
            </a:r>
            <a:endParaRPr sz="16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EU West</a:t>
            </a:r>
            <a:endParaRPr sz="16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North America</a:t>
            </a:r>
            <a:endParaRPr sz="16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Oceania</a:t>
            </a:r>
            <a:endParaRPr sz="16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 sz="18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Poor/Non-English</a:t>
            </a:r>
            <a:endParaRPr sz="18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Brazil</a:t>
            </a:r>
            <a:endParaRPr sz="16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Latin America North</a:t>
            </a:r>
            <a:endParaRPr sz="16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Latin America South</a:t>
            </a:r>
            <a:endParaRPr sz="16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Russia</a:t>
            </a:r>
            <a:endParaRPr sz="16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Turkey</a:t>
            </a:r>
            <a:endParaRPr sz="16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4119800" y="2350150"/>
            <a:ext cx="47031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434343"/>
                </a:solidFill>
              </a:rPr>
              <a:t>Ranked x Poor/Non-English</a:t>
            </a:r>
            <a:br>
              <a:rPr lang="en" sz="1800" b="1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</a:br>
            <a:br>
              <a:rPr lang="en" sz="1800" b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br>
              <a:rPr lang="en" sz="1800" b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endParaRPr sz="1800" b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4106988" y="79275"/>
            <a:ext cx="47031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Ranked x Rich/English</a:t>
            </a:r>
            <a:br>
              <a:rPr lang="en" sz="1800" b="1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</a:br>
            <a:endParaRPr sz="1800" b="1">
              <a:solidFill>
                <a:srgbClr val="43434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118" name="Google Shape;118;p21"/>
          <p:cNvGraphicFramePr/>
          <p:nvPr>
            <p:extLst>
              <p:ext uri="{D42A27DB-BD31-4B8C-83A1-F6EECF244321}">
                <p14:modId xmlns:p14="http://schemas.microsoft.com/office/powerpoint/2010/main" val="872687439"/>
              </p:ext>
            </p:extLst>
          </p:nvPr>
        </p:nvGraphicFramePr>
        <p:xfrm>
          <a:off x="4185550" y="628713"/>
          <a:ext cx="4876375" cy="918750"/>
        </p:xfrm>
        <a:graphic>
          <a:graphicData uri="http://schemas.openxmlformats.org/drawingml/2006/table">
            <a:tbl>
              <a:tblPr>
                <a:noFill/>
                <a:tableStyleId>{38958444-8760-444C-8B6B-233B8C9F79EC}</a:tableStyleId>
              </a:tblPr>
              <a:tblGrid>
                <a:gridCol w="9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1" dirty="0">
                          <a:solidFill>
                            <a:srgbClr val="002060"/>
                          </a:solidFill>
                        </a:rPr>
                        <a:t>N</a:t>
                      </a:r>
                      <a:endParaRPr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max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med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mean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434343"/>
                          </a:solidFill>
                        </a:rPr>
                        <a:t>s</a:t>
                      </a:r>
                      <a:endParaRPr i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rgbClr val="002060"/>
                          </a:solidFill>
                        </a:rPr>
                        <a:t>17,294</a:t>
                      </a:r>
                      <a:endParaRPr b="1" dirty="0">
                        <a:solidFill>
                          <a:srgbClr val="00206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77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33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32.5614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8.3729 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9" name="Google Shape;119;p21"/>
          <p:cNvGraphicFramePr/>
          <p:nvPr>
            <p:extLst>
              <p:ext uri="{D42A27DB-BD31-4B8C-83A1-F6EECF244321}">
                <p14:modId xmlns:p14="http://schemas.microsoft.com/office/powerpoint/2010/main" val="824810675"/>
              </p:ext>
            </p:extLst>
          </p:nvPr>
        </p:nvGraphicFramePr>
        <p:xfrm>
          <a:off x="4185563" y="2911038"/>
          <a:ext cx="4876375" cy="918750"/>
        </p:xfrm>
        <a:graphic>
          <a:graphicData uri="http://schemas.openxmlformats.org/drawingml/2006/table">
            <a:tbl>
              <a:tblPr>
                <a:noFill/>
                <a:tableStyleId>{38958444-8760-444C-8B6B-233B8C9F79EC}</a:tableStyleId>
              </a:tblPr>
              <a:tblGrid>
                <a:gridCol w="9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1">
                          <a:solidFill>
                            <a:srgbClr val="002060"/>
                          </a:solidFill>
                        </a:rPr>
                        <a:t>N</a:t>
                      </a:r>
                      <a:endParaRPr b="1" i="1">
                        <a:solidFill>
                          <a:srgbClr val="00206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max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med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mean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434343"/>
                          </a:solidFill>
                        </a:rPr>
                        <a:t>s</a:t>
                      </a:r>
                      <a:endParaRPr i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002060"/>
                          </a:solidFill>
                        </a:rPr>
                        <a:t>1,043</a:t>
                      </a:r>
                      <a:endParaRPr b="1" dirty="0">
                        <a:solidFill>
                          <a:srgbClr val="00206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73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32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31.4171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9.3157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0BB9CD13-9A19-49F2-8C25-30FA58826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905"/>
            <a:ext cx="4010526" cy="264297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94B620C-0D85-4EAB-88A4-AC95F7CBD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458082"/>
            <a:ext cx="4010526" cy="26429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4119800" y="2350150"/>
            <a:ext cx="4703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Unranked x Poor/Non-English</a:t>
            </a:r>
            <a:br>
              <a:rPr lang="en" sz="180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</a:br>
            <a:br>
              <a:rPr lang="en" sz="1800" b="1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</a:br>
            <a:br>
              <a:rPr lang="en" sz="1800" b="1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</a:br>
            <a:endParaRPr sz="1800" b="1">
              <a:solidFill>
                <a:srgbClr val="43434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4119800" y="76200"/>
            <a:ext cx="4703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Unranked x Rich/English</a:t>
            </a:r>
            <a:br>
              <a:rPr lang="en" sz="1800" b="1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</a:br>
            <a:endParaRPr sz="1800" b="1">
              <a:solidFill>
                <a:srgbClr val="43434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128" name="Google Shape;128;p22"/>
          <p:cNvGraphicFramePr/>
          <p:nvPr>
            <p:extLst>
              <p:ext uri="{D42A27DB-BD31-4B8C-83A1-F6EECF244321}">
                <p14:modId xmlns:p14="http://schemas.microsoft.com/office/powerpoint/2010/main" val="3362852475"/>
              </p:ext>
            </p:extLst>
          </p:nvPr>
        </p:nvGraphicFramePr>
        <p:xfrm>
          <a:off x="4185550" y="590138"/>
          <a:ext cx="4876375" cy="918750"/>
        </p:xfrm>
        <a:graphic>
          <a:graphicData uri="http://schemas.openxmlformats.org/drawingml/2006/table">
            <a:tbl>
              <a:tblPr>
                <a:noFill/>
                <a:tableStyleId>{38958444-8760-444C-8B6B-233B8C9F79EC}</a:tableStyleId>
              </a:tblPr>
              <a:tblGrid>
                <a:gridCol w="9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1" dirty="0">
                          <a:solidFill>
                            <a:srgbClr val="002060"/>
                          </a:solidFill>
                        </a:rPr>
                        <a:t>N</a:t>
                      </a:r>
                      <a:endParaRPr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max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med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m</a:t>
                      </a:r>
                      <a:r>
                        <a:rPr lang="en-AU" sz="1800" dirty="0">
                          <a:solidFill>
                            <a:srgbClr val="434343"/>
                          </a:solidFill>
                        </a:rPr>
                        <a:t>e</a:t>
                      </a: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an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434343"/>
                          </a:solidFill>
                        </a:rPr>
                        <a:t>s</a:t>
                      </a:r>
                      <a:endParaRPr i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002060"/>
                          </a:solidFill>
                        </a:rPr>
                        <a:t>6,701</a:t>
                      </a:r>
                      <a:endParaRPr b="1" dirty="0">
                        <a:solidFill>
                          <a:srgbClr val="00206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67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33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32.5659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9.1348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9" name="Google Shape;129;p22"/>
          <p:cNvGraphicFramePr/>
          <p:nvPr>
            <p:extLst>
              <p:ext uri="{D42A27DB-BD31-4B8C-83A1-F6EECF244321}">
                <p14:modId xmlns:p14="http://schemas.microsoft.com/office/powerpoint/2010/main" val="3549416275"/>
              </p:ext>
            </p:extLst>
          </p:nvPr>
        </p:nvGraphicFramePr>
        <p:xfrm>
          <a:off x="4185563" y="2889938"/>
          <a:ext cx="4876375" cy="918750"/>
        </p:xfrm>
        <a:graphic>
          <a:graphicData uri="http://schemas.openxmlformats.org/drawingml/2006/table">
            <a:tbl>
              <a:tblPr>
                <a:noFill/>
                <a:tableStyleId>{38958444-8760-444C-8B6B-233B8C9F79EC}</a:tableStyleId>
              </a:tblPr>
              <a:tblGrid>
                <a:gridCol w="9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1" dirty="0">
                          <a:solidFill>
                            <a:srgbClr val="002060"/>
                          </a:solidFill>
                        </a:rPr>
                        <a:t>N</a:t>
                      </a:r>
                      <a:endParaRPr b="1" i="1" dirty="0">
                        <a:solidFill>
                          <a:srgbClr val="00206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max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med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mean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434343"/>
                          </a:solidFill>
                        </a:rPr>
                        <a:t>s</a:t>
                      </a:r>
                      <a:endParaRPr i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002060"/>
                          </a:solidFill>
                        </a:rPr>
                        <a:t>405</a:t>
                      </a:r>
                      <a:endParaRPr b="1" dirty="0">
                        <a:solidFill>
                          <a:srgbClr val="00206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53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31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31.2963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9.6499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8" name="Graphic 87">
            <a:extLst>
              <a:ext uri="{FF2B5EF4-FFF2-40B4-BE49-F238E27FC236}">
                <a16:creationId xmlns:a16="http://schemas.microsoft.com/office/drawing/2014/main" id="{2F1D2826-45AB-41D1-9976-487831A6D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927"/>
            <a:ext cx="4010526" cy="2642979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2601A76-9879-41F4-A963-FC0BD16AF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495525"/>
            <a:ext cx="4010526" cy="26429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1105091" y="3797163"/>
            <a:ext cx="47556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Two-Sample K-S test </a:t>
            </a:r>
            <a:b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= .0507 (4dp),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&lt; .05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5403885" y="3797163"/>
            <a:ext cx="47556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Two-Sample K-S test </a:t>
            </a:r>
            <a:b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= .0519 (4dp),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&gt; .05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0" y="-883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</a:t>
            </a:r>
            <a:r>
              <a:rPr lang="en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Regions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Type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Held Constant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366587-A2FF-4D7B-9ED1-F8A9F7A04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5411" y="476304"/>
            <a:ext cx="4688589" cy="31735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87BF9CF-41AF-4D0B-AA78-A0C29BB43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84324"/>
            <a:ext cx="4633864" cy="31364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1140111" y="3761149"/>
            <a:ext cx="47556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Two-Sample K-S test </a:t>
            </a:r>
            <a:b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= .0720 (4dp),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&lt; .01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5350043" y="3761149"/>
            <a:ext cx="47556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Two-Sample K-S test </a:t>
            </a:r>
            <a:b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= .0718 (4dp),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&gt; .05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0" y="-883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</a:t>
            </a:r>
            <a:r>
              <a:rPr lang="en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Type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Regions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Held Constant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46;p24">
            <a:extLst>
              <a:ext uri="{FF2B5EF4-FFF2-40B4-BE49-F238E27FC236}">
                <a16:creationId xmlns:a16="http://schemas.microsoft.com/office/drawing/2014/main" id="{BC9F2C70-3623-4318-A5A7-8B5D268D85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636" y="484313"/>
            <a:ext cx="4755363" cy="309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687E486-D48A-4152-BD51-C4E4265B8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484325"/>
            <a:ext cx="4572000" cy="30946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Times</a:t>
            </a:r>
            <a:endParaRPr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970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How is game start time affected by region (North America vs South America)?</a:t>
            </a:r>
            <a:b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					[rich/English vs poor/non-English] 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Region: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 sz="18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Rich/English</a:t>
            </a:r>
            <a:endParaRPr sz="18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</a:pPr>
            <a:r>
              <a:rPr lang="en" sz="18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North America</a:t>
            </a:r>
            <a:endParaRPr sz="18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 sz="18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Poor/non-English</a:t>
            </a:r>
            <a:endParaRPr sz="18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</a:pPr>
            <a:r>
              <a:rPr lang="en" sz="18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Brazil</a:t>
            </a:r>
            <a:endParaRPr sz="18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</a:pPr>
            <a:r>
              <a:rPr lang="en" sz="18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Latin America North</a:t>
            </a:r>
            <a:endParaRPr sz="18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</a:pPr>
            <a:r>
              <a:rPr lang="en" sz="18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Latin America South</a:t>
            </a:r>
            <a:endParaRPr sz="18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5574632" y="3809205"/>
            <a:ext cx="42672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Two-Sample K-S test </a:t>
            </a:r>
            <a:b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= .0580 (4dp),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&lt; .01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283500" y="3822451"/>
            <a:ext cx="43098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NA: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= 17,112</a:t>
            </a:r>
            <a:b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SA: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= 2,147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087849-C73B-4090-81B7-29CFE2597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600"/>
            <a:ext cx="4572000" cy="313660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5372055-CE23-4C7E-8B29-697FBDE26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7100" y="672600"/>
            <a:ext cx="4626900" cy="3149851"/>
          </a:xfrm>
          <a:prstGeom prst="rect">
            <a:avLst/>
          </a:prstGeom>
        </p:spPr>
      </p:pic>
      <p:sp>
        <p:nvSpPr>
          <p:cNvPr id="14" name="Google Shape;152;p25">
            <a:extLst>
              <a:ext uri="{FF2B5EF4-FFF2-40B4-BE49-F238E27FC236}">
                <a16:creationId xmlns:a16="http://schemas.microsoft.com/office/drawing/2014/main" id="{F778E120-DDD9-4F94-A8DF-6E887F4043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Times (</a:t>
            </a:r>
            <a:r>
              <a:rPr lang="en-AU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24h day)</a:t>
            </a:r>
            <a:endParaRPr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Champion Usage Over Time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How is champion usage affected by: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Game type (ranked vs unranked); 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Region (rich/English-speaking vs poor/non-English speaking); and 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Patches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5515035" y="3801430"/>
            <a:ext cx="42672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Two-Sample K-S test </a:t>
            </a:r>
            <a:b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= .0267 (4dp),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&gt; .05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259039" y="3801430"/>
            <a:ext cx="43098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NA: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= 17,112</a:t>
            </a:r>
            <a:b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SA: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= 2,147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8385F9F-A803-4644-BE7B-9820847D4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601944"/>
            <a:ext cx="4571999" cy="319859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D73C857-5FF2-4A83-9238-7625C03C2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4539" y="601944"/>
            <a:ext cx="4689462" cy="3198592"/>
          </a:xfrm>
          <a:prstGeom prst="rect">
            <a:avLst/>
          </a:prstGeom>
        </p:spPr>
      </p:pic>
      <p:sp>
        <p:nvSpPr>
          <p:cNvPr id="8" name="Google Shape;152;p25">
            <a:extLst>
              <a:ext uri="{FF2B5EF4-FFF2-40B4-BE49-F238E27FC236}">
                <a16:creationId xmlns:a16="http://schemas.microsoft.com/office/drawing/2014/main" id="{D2442990-5268-44D3-9B72-7CA51C2050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Times (</a:t>
            </a:r>
            <a:r>
              <a:rPr lang="en-AU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168h week)</a:t>
            </a:r>
            <a:endParaRPr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Ward Placement Over Time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AU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are wards placed in unranked x rich/English games?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AU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Rich/English</a:t>
            </a:r>
          </a:p>
          <a:p>
            <a:pPr marL="927100">
              <a:buClr>
                <a:srgbClr val="434343"/>
              </a:buClr>
              <a:buSzPts val="1600"/>
            </a:pPr>
            <a:r>
              <a:rPr lang="en-AU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EU Northeast</a:t>
            </a:r>
          </a:p>
          <a:p>
            <a:pPr marL="927100">
              <a:buClr>
                <a:srgbClr val="434343"/>
              </a:buClr>
              <a:buSzPts val="1600"/>
            </a:pPr>
            <a:r>
              <a:rPr lang="en-AU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EU West</a:t>
            </a:r>
          </a:p>
          <a:p>
            <a:pPr marL="927100">
              <a:buClr>
                <a:srgbClr val="434343"/>
              </a:buClr>
              <a:buSzPts val="1600"/>
            </a:pPr>
            <a:r>
              <a:rPr lang="en-AU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North America</a:t>
            </a:r>
          </a:p>
          <a:p>
            <a:pPr marL="927100">
              <a:buClr>
                <a:srgbClr val="434343"/>
              </a:buClr>
              <a:buSzPts val="1600"/>
            </a:pPr>
            <a:r>
              <a:rPr lang="en-AU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Oceania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AU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D0B63-FAFA-460A-81F9-CE7E0C85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2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8AE2A-CA47-42F8-850B-DFCFEE351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6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Champion Usage Over Time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9619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Two factors</a:t>
            </a:r>
            <a:endParaRPr b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Game type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Ranked 5v5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Unranked 5v5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572000" y="9619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Rich/English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EU Northeast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EU West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North America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Oceania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Poor/Non-English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Brazil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Latin America North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Latin America South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Russia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Turkey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Matchmaking Queue API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queue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queueId</a:t>
            </a: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gameQueueConfigId </a:t>
            </a:r>
            <a:endParaRPr i="1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But riftwalk.jsons has </a:t>
            </a:r>
            <a:r>
              <a:rPr lang="en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queue_type</a:t>
            </a:r>
            <a:endParaRPr i="1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Are they the same? 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0" y="409975"/>
            <a:ext cx="26013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RIOT API</a:t>
            </a:r>
            <a:endParaRPr b="1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5" name="Google Shape;85;p17"/>
          <p:cNvGraphicFramePr/>
          <p:nvPr>
            <p:extLst>
              <p:ext uri="{D42A27DB-BD31-4B8C-83A1-F6EECF244321}">
                <p14:modId xmlns:p14="http://schemas.microsoft.com/office/powerpoint/2010/main" val="1334801228"/>
              </p:ext>
            </p:extLst>
          </p:nvPr>
        </p:nvGraphicFramePr>
        <p:xfrm>
          <a:off x="0" y="1000075"/>
          <a:ext cx="3266600" cy="3657360"/>
        </p:xfrm>
        <a:graphic>
          <a:graphicData uri="http://schemas.openxmlformats.org/drawingml/2006/table">
            <a:tbl>
              <a:tblPr>
                <a:noFill/>
                <a:tableStyleId>{38958444-8760-444C-8B6B-233B8C9F79EC}</a:tableStyleId>
              </a:tblPr>
              <a:tblGrid>
                <a:gridCol w="69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ID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Description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Custom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2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5v5 Blind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4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5v5 Ranked Solo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6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5v5 Ranked Premade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7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Co-op vs AI (SR)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14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5v5 Draft Pick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42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5v5 Ranked Team</a:t>
                      </a:r>
                      <a:endParaRPr sz="1800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6" name="Google Shape;86;p17"/>
          <p:cNvGraphicFramePr/>
          <p:nvPr>
            <p:extLst>
              <p:ext uri="{D42A27DB-BD31-4B8C-83A1-F6EECF244321}">
                <p14:modId xmlns:p14="http://schemas.microsoft.com/office/powerpoint/2010/main" val="3813052561"/>
              </p:ext>
            </p:extLst>
          </p:nvPr>
        </p:nvGraphicFramePr>
        <p:xfrm>
          <a:off x="3557365" y="1000075"/>
          <a:ext cx="2763223" cy="3200190"/>
        </p:xfrm>
        <a:graphic>
          <a:graphicData uri="http://schemas.openxmlformats.org/drawingml/2006/table">
            <a:tbl>
              <a:tblPr>
                <a:noFill/>
                <a:tableStyleId>{38958444-8760-444C-8B6B-233B8C9F79EC}</a:tableStyleId>
              </a:tblPr>
              <a:tblGrid>
                <a:gridCol w="585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7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ID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Frequency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234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0000"/>
                          </a:solidFill>
                        </a:rPr>
                        <a:t>10253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7030A0"/>
                          </a:solidFill>
                        </a:rPr>
                        <a:t>5</a:t>
                      </a:r>
                      <a:endParaRPr dirty="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7030A0"/>
                          </a:solidFill>
                        </a:rPr>
                        <a:t>9</a:t>
                      </a:r>
                      <a:endParaRPr dirty="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7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18337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7E39"/>
                          </a:solidFill>
                        </a:rPr>
                        <a:t>9</a:t>
                      </a:r>
                      <a:endParaRPr>
                        <a:solidFill>
                          <a:srgbClr val="007E39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7E39"/>
                          </a:solidFill>
                        </a:rPr>
                        <a:t>1677</a:t>
                      </a:r>
                      <a:endParaRPr dirty="0">
                        <a:solidFill>
                          <a:srgbClr val="007E39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73763"/>
                          </a:solidFill>
                        </a:rPr>
                        <a:t>14</a:t>
                      </a:r>
                      <a:endParaRPr sz="1800" b="1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073763"/>
                          </a:solidFill>
                        </a:rPr>
                        <a:t>7106 – </a:t>
                      </a:r>
                      <a:r>
                        <a:rPr lang="en-AU" sz="1800" b="1" dirty="0">
                          <a:solidFill>
                            <a:srgbClr val="073763"/>
                          </a:solidFill>
                        </a:rPr>
                        <a:t>unranked?</a:t>
                      </a:r>
                      <a:endParaRPr sz="1800" b="1" dirty="0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7" name="Google Shape;87;p17"/>
          <p:cNvGraphicFramePr/>
          <p:nvPr>
            <p:extLst>
              <p:ext uri="{D42A27DB-BD31-4B8C-83A1-F6EECF244321}">
                <p14:modId xmlns:p14="http://schemas.microsoft.com/office/powerpoint/2010/main" val="103322580"/>
              </p:ext>
            </p:extLst>
          </p:nvPr>
        </p:nvGraphicFramePr>
        <p:xfrm>
          <a:off x="6613536" y="1000075"/>
          <a:ext cx="2540814" cy="3200190"/>
        </p:xfrm>
        <a:graphic>
          <a:graphicData uri="http://schemas.openxmlformats.org/drawingml/2006/table">
            <a:tbl>
              <a:tblPr>
                <a:noFill/>
                <a:tableStyleId>{38958444-8760-444C-8B6B-233B8C9F79EC}</a:tableStyleId>
              </a:tblPr>
              <a:tblGrid>
                <a:gridCol w="538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ID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Frequency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72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0000"/>
                          </a:solidFill>
                        </a:rPr>
                        <a:t>2291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-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-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73763"/>
                          </a:solidFill>
                        </a:rPr>
                        <a:t>7</a:t>
                      </a:r>
                      <a:endParaRPr b="1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073763"/>
                          </a:solidFill>
                        </a:rPr>
                        <a:t>18337 – </a:t>
                      </a:r>
                      <a:r>
                        <a:rPr lang="en-AU" sz="1800" b="1" dirty="0">
                          <a:solidFill>
                            <a:srgbClr val="073763"/>
                          </a:solidFill>
                        </a:rPr>
                        <a:t>ranked?</a:t>
                      </a:r>
                      <a:endParaRPr b="1" dirty="0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7E39"/>
                          </a:solidFill>
                        </a:rPr>
                        <a:t>9</a:t>
                      </a:r>
                      <a:endParaRPr>
                        <a:solidFill>
                          <a:srgbClr val="007E39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7E39"/>
                          </a:solidFill>
                        </a:rPr>
                        <a:t>1677</a:t>
                      </a:r>
                      <a:endParaRPr dirty="0">
                        <a:solidFill>
                          <a:srgbClr val="007E39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-</a:t>
                      </a:r>
                      <a:endParaRPr sz="1800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557365" y="409975"/>
            <a:ext cx="26013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SR </a:t>
            </a:r>
            <a:endParaRPr b="1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6613536" y="409975"/>
            <a:ext cx="26013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SR x Banned Champs</a:t>
            </a:r>
            <a:endParaRPr b="1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Issues</a:t>
            </a:r>
            <a:endParaRPr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" name="Google Shape;96;p18"/>
          <p:cNvGraphicFramePr/>
          <p:nvPr>
            <p:extLst>
              <p:ext uri="{D42A27DB-BD31-4B8C-83A1-F6EECF244321}">
                <p14:modId xmlns:p14="http://schemas.microsoft.com/office/powerpoint/2010/main" val="566360398"/>
              </p:ext>
            </p:extLst>
          </p:nvPr>
        </p:nvGraphicFramePr>
        <p:xfrm>
          <a:off x="0" y="746140"/>
          <a:ext cx="9144000" cy="4397360"/>
        </p:xfrm>
        <a:graphic>
          <a:graphicData uri="http://schemas.openxmlformats.org/drawingml/2006/table">
            <a:tbl>
              <a:tblPr>
                <a:noFill/>
                <a:tableStyleId>{38958444-8760-444C-8B6B-233B8C9F79EC}</a:tableStyleId>
              </a:tblPr>
              <a:tblGrid>
                <a:gridCol w="197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Ranked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Unranked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Rich/English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073763"/>
                          </a:solidFill>
                        </a:rPr>
                        <a:t>2014-07-30 to 2014-09-10</a:t>
                      </a:r>
                      <a:endParaRPr lang="en" sz="1800" dirty="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bg1"/>
                          </a:solidFill>
                        </a:rPr>
                        <a:t># </a:t>
                      </a:r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of Champions – </a:t>
                      </a:r>
                      <a:r>
                        <a:rPr lang="en" sz="1800" b="0" dirty="0">
                          <a:solidFill>
                            <a:schemeClr val="bg1"/>
                          </a:solidFill>
                        </a:rPr>
                        <a:t>5,281,580</a:t>
                      </a:r>
                      <a:br>
                        <a:rPr lang="en" sz="1800" b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1800" dirty="0">
                          <a:solidFill>
                            <a:srgbClr val="FF0000"/>
                          </a:solidFill>
                        </a:rPr>
                        <a:t>0000--12-31</a:t>
                      </a:r>
                      <a:endParaRPr sz="1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800" b="1" dirty="0">
                          <a:solidFill>
                            <a:srgbClr val="073763"/>
                          </a:solidFill>
                        </a:rPr>
                        <a:t>2014-07-30 to 09-10</a:t>
                      </a:r>
                      <a:br>
                        <a:rPr lang="en" sz="1800" b="1" dirty="0">
                          <a:solidFill>
                            <a:srgbClr val="073763"/>
                          </a:solidFill>
                        </a:rPr>
                      </a:br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# of Champions – 2,392,880</a:t>
                      </a:r>
                      <a:br>
                        <a:rPr lang="en-AU" sz="1800" b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1800" dirty="0">
                          <a:solidFill>
                            <a:srgbClr val="FF0000"/>
                          </a:solidFill>
                        </a:rPr>
                        <a:t>0000--12-31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6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Poor/Non-English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2014-07-28 to 2014-09-24</a:t>
                      </a:r>
                      <a:br>
                        <a:rPr lang="en" sz="1800" dirty="0">
                          <a:solidFill>
                            <a:schemeClr val="accent3"/>
                          </a:solidFill>
                        </a:rPr>
                      </a:br>
                      <a:r>
                        <a:rPr lang="en" sz="1800" b="0" dirty="0">
                          <a:solidFill>
                            <a:schemeClr val="bg1"/>
                          </a:solidFill>
                        </a:rPr>
                        <a:t># </a:t>
                      </a:r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of Champions – 324,980</a:t>
                      </a:r>
                      <a:br>
                        <a:rPr lang="en" sz="1800" dirty="0">
                          <a:solidFill>
                            <a:schemeClr val="accent3"/>
                          </a:solidFill>
                        </a:rPr>
                      </a:br>
                      <a:r>
                        <a:rPr lang="en" sz="1800" dirty="0">
                          <a:solidFill>
                            <a:srgbClr val="FF0000"/>
                          </a:solidFill>
                        </a:rPr>
                        <a:t>0000--12-31</a:t>
                      </a:r>
                      <a:br>
                        <a:rPr lang="en" sz="1800" dirty="0">
                          <a:solidFill>
                            <a:srgbClr val="FF0000"/>
                          </a:solidFill>
                        </a:rPr>
                      </a:br>
                      <a:endParaRPr sz="1800" dirty="0">
                        <a:solidFill>
                          <a:schemeClr val="accent3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Missing: 07-29, 09-10, 09-13, 09-15,       </a:t>
                      </a:r>
                      <a:r>
                        <a:rPr lang="en-AU" sz="1800" dirty="0">
                          <a:solidFill>
                            <a:srgbClr val="434343"/>
                          </a:solidFill>
                        </a:rPr>
                        <a:t>       </a:t>
                      </a: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09-17 to 09-21, 09-23</a:t>
                      </a:r>
                      <a:br>
                        <a:rPr lang="en" sz="1800" dirty="0">
                          <a:solidFill>
                            <a:srgbClr val="434343"/>
                          </a:solidFill>
                        </a:rPr>
                      </a:br>
                      <a:endParaRPr sz="1800" dirty="0">
                        <a:solidFill>
                          <a:srgbClr val="434343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Very, </a:t>
                      </a:r>
                      <a:r>
                        <a:rPr lang="en" sz="1800" i="1" dirty="0">
                          <a:solidFill>
                            <a:srgbClr val="434343"/>
                          </a:solidFill>
                        </a:rPr>
                        <a:t>very</a:t>
                      </a:r>
                      <a:r>
                        <a:rPr lang="en" sz="1800" dirty="0">
                          <a:solidFill>
                            <a:srgbClr val="434343"/>
                          </a:solidFill>
                        </a:rPr>
                        <a:t> few games: 07-28</a:t>
                      </a:r>
                      <a:endParaRPr sz="1800" dirty="0">
                        <a:solidFill>
                          <a:srgbClr val="434343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073763"/>
                          </a:solidFill>
                        </a:rPr>
                        <a:t>2014-07-30 to 2014-09-09</a:t>
                      </a:r>
                      <a:endParaRPr sz="1800" b="1" dirty="0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" sz="1800" b="1" dirty="0">
                          <a:solidFill>
                            <a:srgbClr val="073763"/>
                          </a:solidFill>
                        </a:rPr>
                        <a:t>2014-07-30 to 09-08</a:t>
                      </a:r>
                      <a:br>
                        <a:rPr lang="en" sz="1800" b="1" dirty="0">
                          <a:solidFill>
                            <a:srgbClr val="073763"/>
                          </a:solidFill>
                        </a:rPr>
                      </a:br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# of Champions – 93,180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lang="en" sz="1800" b="1" dirty="0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0741AD0-BCCB-4E83-9B03-75F2A0EAC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6487" y="101161"/>
            <a:ext cx="3803591" cy="2678794"/>
          </a:xfrm>
          <a:prstGeom prst="rect">
            <a:avLst/>
          </a:prstGeom>
        </p:spPr>
      </p:pic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E56B7E-9488-4668-92C8-C6CF6F536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202" y="95568"/>
            <a:ext cx="3906317" cy="272463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AB6A614-82D0-4AE5-A02D-3673029AD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487" y="2609443"/>
            <a:ext cx="3807513" cy="27239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16E02D-B5DA-4C43-87AA-19BB9A5118BD}"/>
              </a:ext>
            </a:extLst>
          </p:cNvPr>
          <p:cNvSpPr txBox="1"/>
          <p:nvPr/>
        </p:nvSpPr>
        <p:spPr>
          <a:xfrm>
            <a:off x="1864595" y="-58321"/>
            <a:ext cx="80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Ranked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DD61A-BA82-4CCB-8976-C1596F5F8159}"/>
              </a:ext>
            </a:extLst>
          </p:cNvPr>
          <p:cNvSpPr txBox="1"/>
          <p:nvPr/>
        </p:nvSpPr>
        <p:spPr>
          <a:xfrm>
            <a:off x="6740977" y="-58322"/>
            <a:ext cx="994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Unranked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E37413-0344-4749-9683-72A597C1C1CD}"/>
              </a:ext>
            </a:extLst>
          </p:cNvPr>
          <p:cNvSpPr txBox="1"/>
          <p:nvPr/>
        </p:nvSpPr>
        <p:spPr>
          <a:xfrm rot="16200000">
            <a:off x="-437534" y="998585"/>
            <a:ext cx="120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Rich/English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2CE014-0DBE-44ED-B93C-09BE2BD327AF}"/>
              </a:ext>
            </a:extLst>
          </p:cNvPr>
          <p:cNvSpPr txBox="1"/>
          <p:nvPr/>
        </p:nvSpPr>
        <p:spPr>
          <a:xfrm rot="16200000">
            <a:off x="-660735" y="3817530"/>
            <a:ext cx="163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Poor/Non-English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BFE8007-8E09-45B0-B6D1-0F6DF7CD4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7778" y="2609443"/>
            <a:ext cx="3915741" cy="27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37215AD-ACF2-4094-8C87-08ACC075F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0351" y="339765"/>
            <a:ext cx="4053649" cy="28274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7AB298A-B41B-4090-A47F-325347C8B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6118" y="2546350"/>
            <a:ext cx="4053649" cy="28274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7F39956-4475-4AFD-9AA4-66F20621E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339765"/>
            <a:ext cx="4053649" cy="28274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7FFD4D0-DB86-46AB-9B5A-E32F09503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767" y="2546350"/>
            <a:ext cx="4053649" cy="2827401"/>
          </a:xfrm>
          <a:prstGeom prst="rect">
            <a:avLst/>
          </a:prstGeom>
        </p:spPr>
      </p:pic>
      <p:sp>
        <p:nvSpPr>
          <p:cNvPr id="8" name="Google Shape;83;p17">
            <a:extLst>
              <a:ext uri="{FF2B5EF4-FFF2-40B4-BE49-F238E27FC236}">
                <a16:creationId xmlns:a16="http://schemas.microsoft.com/office/drawing/2014/main" id="{664AE969-42AF-4B8B-8A26-0CCA8B3D1EEA}"/>
              </a:ext>
            </a:extLst>
          </p:cNvPr>
          <p:cNvSpPr txBox="1">
            <a:spLocks/>
          </p:cNvSpPr>
          <p:nvPr/>
        </p:nvSpPr>
        <p:spPr>
          <a:xfrm>
            <a:off x="311700" y="-1443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AU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Ranked x Rich/English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979308C-85F9-450B-979A-45B48A109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0349" y="320674"/>
            <a:ext cx="4053649" cy="28274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2B55C58-2A54-412A-806D-BBE6E1724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0351" y="2495550"/>
            <a:ext cx="4053649" cy="28274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19129ED-270C-46EC-A872-1A869AB938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" y="334873"/>
            <a:ext cx="4053649" cy="28274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F5A6027-C72A-4229-AD7D-EF1151C36A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2533650"/>
            <a:ext cx="4053649" cy="2827401"/>
          </a:xfrm>
          <a:prstGeom prst="rect">
            <a:avLst/>
          </a:prstGeom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-1443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Ranked x Poor/</a:t>
            </a:r>
            <a:r>
              <a:rPr lang="en-AU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on-English</a:t>
            </a:r>
            <a:endParaRPr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642</Words>
  <Application>Microsoft Office PowerPoint</Application>
  <PresentationFormat>On-screen Show (16:9)</PresentationFormat>
  <Paragraphs>229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Oswald</vt:lpstr>
      <vt:lpstr>Average</vt:lpstr>
      <vt:lpstr>Slate</vt:lpstr>
      <vt:lpstr>LoL</vt:lpstr>
      <vt:lpstr>Champion Usage Over Time</vt:lpstr>
      <vt:lpstr>Champion Usage Over Time</vt:lpstr>
      <vt:lpstr>Matchmaking Queue API</vt:lpstr>
      <vt:lpstr>PowerPoint Presentation</vt:lpstr>
      <vt:lpstr>Data Issues</vt:lpstr>
      <vt:lpstr>PowerPoint Presentation</vt:lpstr>
      <vt:lpstr>PowerPoint Presentation</vt:lpstr>
      <vt:lpstr>Ranked x Poor/Non-English</vt:lpstr>
      <vt:lpstr>Unranked x Rich/English</vt:lpstr>
      <vt:lpstr>Unranked x Poor/Non-English</vt:lpstr>
      <vt:lpstr>Game Durations</vt:lpstr>
      <vt:lpstr>Game Durations</vt:lpstr>
      <vt:lpstr>PowerPoint Presentation</vt:lpstr>
      <vt:lpstr>PowerPoint Presentation</vt:lpstr>
      <vt:lpstr>Comparing Regions / Game Type Held Constant</vt:lpstr>
      <vt:lpstr>Comparing Game Type / Regions Held Constant</vt:lpstr>
      <vt:lpstr>Game Times</vt:lpstr>
      <vt:lpstr>Game Times (24h day)</vt:lpstr>
      <vt:lpstr>Game Times (168h week)</vt:lpstr>
      <vt:lpstr>Ward Placement Over Time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</dc:title>
  <cp:lastModifiedBy>Weitao Chi</cp:lastModifiedBy>
  <cp:revision>32</cp:revision>
  <dcterms:modified xsi:type="dcterms:W3CDTF">2018-12-07T21:23:38Z</dcterms:modified>
</cp:coreProperties>
</file>